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74"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82" autoAdjust="0"/>
    <p:restoredTop sz="94660"/>
  </p:normalViewPr>
  <p:slideViewPr>
    <p:cSldViewPr snapToGrid="0">
      <p:cViewPr varScale="1">
        <p:scale>
          <a:sx n="86" d="100"/>
          <a:sy n="86" d="100"/>
        </p:scale>
        <p:origin x="102" y="9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6D0BBF-3A10-4C54-80C5-E50C3299B6D5}"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3740848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6D0BBF-3A10-4C54-80C5-E50C3299B6D5}"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815326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6D0BBF-3A10-4C54-80C5-E50C3299B6D5}"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2761326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6D0BBF-3A10-4C54-80C5-E50C3299B6D5}"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848973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B6D0BBF-3A10-4C54-80C5-E50C3299B6D5}" type="datetimeFigureOut">
              <a:rPr lang="en-US" smtClean="0"/>
              <a:t>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40066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6D0BBF-3A10-4C54-80C5-E50C3299B6D5}" type="datetimeFigureOut">
              <a:rPr lang="en-US" smtClean="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423199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6D0BBF-3A10-4C54-80C5-E50C3299B6D5}" type="datetimeFigureOut">
              <a:rPr lang="en-US" smtClean="0"/>
              <a:t>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865662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6D0BBF-3A10-4C54-80C5-E50C3299B6D5}" type="datetimeFigureOut">
              <a:rPr lang="en-US" smtClean="0"/>
              <a:t>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3982433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D0BBF-3A10-4C54-80C5-E50C3299B6D5}" type="datetimeFigureOut">
              <a:rPr lang="en-US" smtClean="0"/>
              <a:t>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3888973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B6D0BBF-3A10-4C54-80C5-E50C3299B6D5}" type="datetimeFigureOut">
              <a:rPr lang="en-US" smtClean="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2934119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B6D0BBF-3A10-4C54-80C5-E50C3299B6D5}" type="datetimeFigureOut">
              <a:rPr lang="en-US" smtClean="0"/>
              <a:t>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87E143-BC89-4EE5-B52F-1C7002C53B5A}" type="slidenum">
              <a:rPr lang="en-US" smtClean="0"/>
              <a:t>‹#›</a:t>
            </a:fld>
            <a:endParaRPr lang="en-US"/>
          </a:p>
        </p:txBody>
      </p:sp>
    </p:spTree>
    <p:extLst>
      <p:ext uri="{BB962C8B-B14F-4D97-AF65-F5344CB8AC3E}">
        <p14:creationId xmlns:p14="http://schemas.microsoft.com/office/powerpoint/2010/main" val="163848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D0BBF-3A10-4C54-80C5-E50C3299B6D5}" type="datetimeFigureOut">
              <a:rPr lang="en-US" smtClean="0"/>
              <a:t>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7E143-BC89-4EE5-B52F-1C7002C53B5A}" type="slidenum">
              <a:rPr lang="en-US" smtClean="0"/>
              <a:t>‹#›</a:t>
            </a:fld>
            <a:endParaRPr lang="en-US"/>
          </a:p>
        </p:txBody>
      </p:sp>
    </p:spTree>
    <p:extLst>
      <p:ext uri="{BB962C8B-B14F-4D97-AF65-F5344CB8AC3E}">
        <p14:creationId xmlns:p14="http://schemas.microsoft.com/office/powerpoint/2010/main" val="2309494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4721" y="3241094"/>
            <a:ext cx="9144000" cy="2387600"/>
          </a:xfrm>
        </p:spPr>
        <p:txBody>
          <a:bodyPr>
            <a:normAutofit fontScale="90000"/>
          </a:bodyPr>
          <a:lstStyle/>
          <a:p>
            <a:r>
              <a:rPr lang="en-US" b="1" dirty="0" smtClean="0">
                <a:solidFill>
                  <a:srgbClr val="7030A0"/>
                </a:solidFill>
              </a:rPr>
              <a:t>Evidence of </a:t>
            </a:r>
            <a:br>
              <a:rPr lang="en-US" b="1" dirty="0" smtClean="0">
                <a:solidFill>
                  <a:srgbClr val="7030A0"/>
                </a:solidFill>
              </a:rPr>
            </a:br>
            <a:r>
              <a:rPr lang="en-US" b="1" dirty="0" smtClean="0">
                <a:solidFill>
                  <a:srgbClr val="7030A0"/>
                </a:solidFill>
              </a:rPr>
              <a:t>6.0 Instructional Resources</a:t>
            </a:r>
            <a:r>
              <a:rPr lang="en-US" dirty="0" smtClean="0"/>
              <a:t/>
            </a:r>
            <a:br>
              <a:rPr lang="en-US" dirty="0" smtClean="0"/>
            </a:br>
            <a:r>
              <a:rPr lang="en-US" sz="4900" dirty="0" smtClean="0"/>
              <a:t>Council on Accreditation of Parks, Recreation, Tourism and Related Professions (COAPRT)</a:t>
            </a:r>
            <a:r>
              <a:rPr lang="en-US" dirty="0" smtClean="0"/>
              <a:t/>
            </a:r>
            <a:br>
              <a:rPr lang="en-US" dirty="0" smtClean="0"/>
            </a:br>
            <a:endParaRPr lang="en-US" dirty="0"/>
          </a:p>
        </p:txBody>
      </p:sp>
      <p:sp>
        <p:nvSpPr>
          <p:cNvPr id="3" name="Subtitle 2"/>
          <p:cNvSpPr>
            <a:spLocks noGrp="1"/>
          </p:cNvSpPr>
          <p:nvPr>
            <p:ph type="subTitle" idx="1"/>
          </p:nvPr>
        </p:nvSpPr>
        <p:spPr>
          <a:xfrm>
            <a:off x="1624361" y="5062848"/>
            <a:ext cx="9144000" cy="891903"/>
          </a:xfrm>
        </p:spPr>
        <p:txBody>
          <a:bodyPr/>
          <a:lstStyle/>
          <a:p>
            <a:r>
              <a:rPr lang="en-US" dirty="0" smtClean="0"/>
              <a:t>Longwood University</a:t>
            </a:r>
          </a:p>
          <a:p>
            <a:r>
              <a:rPr lang="en-US" dirty="0" smtClean="0"/>
              <a:t>Farmville, Virginia</a:t>
            </a:r>
            <a:endParaRPr lang="en-US" dirty="0"/>
          </a:p>
        </p:txBody>
      </p:sp>
    </p:spTree>
    <p:extLst>
      <p:ext uri="{BB962C8B-B14F-4D97-AF65-F5344CB8AC3E}">
        <p14:creationId xmlns:p14="http://schemas.microsoft.com/office/powerpoint/2010/main" val="863487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en-US" dirty="0" smtClean="0"/>
              <a:t>Willett Room 117 (TR Classroom &amp; Lab Space)</a:t>
            </a:r>
            <a:endParaRPr lang="en-US" dirty="0"/>
          </a:p>
        </p:txBody>
      </p:sp>
      <p:pic>
        <p:nvPicPr>
          <p:cNvPr id="4" name="Content Placeholder 3"/>
          <p:cNvPicPr>
            <a:picLocks noGrp="1" noChangeAspect="1"/>
          </p:cNvPicPr>
          <p:nvPr>
            <p:ph idx="1"/>
          </p:nvPr>
        </p:nvPicPr>
        <p:blipFill>
          <a:blip r:embed="rId2"/>
          <a:stretch>
            <a:fillRect/>
          </a:stretch>
        </p:blipFill>
        <p:spPr>
          <a:xfrm>
            <a:off x="373849" y="1925986"/>
            <a:ext cx="5801784" cy="4351338"/>
          </a:xfrm>
          <a:prstGeom prst="rect">
            <a:avLst/>
          </a:prstGeom>
        </p:spPr>
      </p:pic>
      <p:pic>
        <p:nvPicPr>
          <p:cNvPr id="5" name="Picture 4"/>
          <p:cNvPicPr>
            <a:picLocks noChangeAspect="1"/>
          </p:cNvPicPr>
          <p:nvPr/>
        </p:nvPicPr>
        <p:blipFill>
          <a:blip r:embed="rId3"/>
          <a:stretch>
            <a:fillRect/>
          </a:stretch>
        </p:blipFill>
        <p:spPr>
          <a:xfrm>
            <a:off x="6309448" y="1985368"/>
            <a:ext cx="5724640" cy="4291956"/>
          </a:xfrm>
          <a:prstGeom prst="rect">
            <a:avLst/>
          </a:prstGeom>
        </p:spPr>
      </p:pic>
    </p:spTree>
    <p:extLst>
      <p:ext uri="{BB962C8B-B14F-4D97-AF65-F5344CB8AC3E}">
        <p14:creationId xmlns:p14="http://schemas.microsoft.com/office/powerpoint/2010/main" val="3763829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en-US" dirty="0" smtClean="0"/>
              <a:t>Willett Rooms 101 &amp;  Willett 118</a:t>
            </a:r>
            <a:endParaRPr lang="en-US" dirty="0"/>
          </a:p>
        </p:txBody>
      </p:sp>
      <p:pic>
        <p:nvPicPr>
          <p:cNvPr id="4" name="Content Placeholder 3"/>
          <p:cNvPicPr>
            <a:picLocks noGrp="1" noChangeAspect="1"/>
          </p:cNvPicPr>
          <p:nvPr>
            <p:ph idx="1"/>
          </p:nvPr>
        </p:nvPicPr>
        <p:blipFill>
          <a:blip r:embed="rId2"/>
          <a:stretch>
            <a:fillRect/>
          </a:stretch>
        </p:blipFill>
        <p:spPr>
          <a:xfrm>
            <a:off x="520322" y="1937137"/>
            <a:ext cx="5798769" cy="4351338"/>
          </a:xfrm>
          <a:prstGeom prst="rect">
            <a:avLst/>
          </a:prstGeom>
        </p:spPr>
      </p:pic>
      <p:pic>
        <p:nvPicPr>
          <p:cNvPr id="3" name="Picture 2"/>
          <p:cNvPicPr>
            <a:picLocks noChangeAspect="1"/>
          </p:cNvPicPr>
          <p:nvPr/>
        </p:nvPicPr>
        <p:blipFill>
          <a:blip r:embed="rId3"/>
          <a:stretch>
            <a:fillRect/>
          </a:stretch>
        </p:blipFill>
        <p:spPr>
          <a:xfrm>
            <a:off x="6319091" y="2113144"/>
            <a:ext cx="5121084" cy="3999323"/>
          </a:xfrm>
          <a:prstGeom prst="rect">
            <a:avLst/>
          </a:prstGeom>
        </p:spPr>
      </p:pic>
    </p:spTree>
    <p:extLst>
      <p:ext uri="{BB962C8B-B14F-4D97-AF65-F5344CB8AC3E}">
        <p14:creationId xmlns:p14="http://schemas.microsoft.com/office/powerpoint/2010/main" val="3224522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en-US" dirty="0" smtClean="0"/>
              <a:t>Willett Room 111 (general classroom)</a:t>
            </a:r>
            <a:endParaRPr lang="en-US" dirty="0"/>
          </a:p>
        </p:txBody>
      </p:sp>
      <p:pic>
        <p:nvPicPr>
          <p:cNvPr id="4" name="Content Placeholder 3"/>
          <p:cNvPicPr>
            <a:picLocks noGrp="1" noChangeAspect="1"/>
          </p:cNvPicPr>
          <p:nvPr>
            <p:ph idx="1"/>
          </p:nvPr>
        </p:nvPicPr>
        <p:blipFill>
          <a:blip r:embed="rId2"/>
          <a:stretch>
            <a:fillRect/>
          </a:stretch>
        </p:blipFill>
        <p:spPr>
          <a:xfrm>
            <a:off x="3040498" y="1925986"/>
            <a:ext cx="5798769" cy="4351338"/>
          </a:xfrm>
          <a:prstGeom prst="rect">
            <a:avLst/>
          </a:prstGeom>
        </p:spPr>
      </p:pic>
    </p:spTree>
    <p:extLst>
      <p:ext uri="{BB962C8B-B14F-4D97-AF65-F5344CB8AC3E}">
        <p14:creationId xmlns:p14="http://schemas.microsoft.com/office/powerpoint/2010/main" val="2593280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US" dirty="0" smtClean="0"/>
              <a:t>6.06</a:t>
            </a:r>
            <a:endParaRPr lang="en-US" dirty="0"/>
          </a:p>
        </p:txBody>
      </p:sp>
      <p:sp>
        <p:nvSpPr>
          <p:cNvPr id="3" name="Content Placeholder 2"/>
          <p:cNvSpPr>
            <a:spLocks noGrp="1"/>
          </p:cNvSpPr>
          <p:nvPr>
            <p:ph idx="1"/>
          </p:nvPr>
        </p:nvSpPr>
        <p:spPr/>
        <p:txBody>
          <a:bodyPr/>
          <a:lstStyle/>
          <a:p>
            <a:pPr marL="0" indent="0">
              <a:buNone/>
            </a:pPr>
            <a:r>
              <a:rPr lang="en-US" dirty="0" smtClean="0"/>
              <a:t>All instructional areas, faculty offices, and other educational facilities shall comply with the requirements of the Americans with Disabilities Act (ADA) and the amendments to the Act.</a:t>
            </a:r>
          </a:p>
          <a:p>
            <a:r>
              <a:rPr lang="en-US" dirty="0" smtClean="0">
                <a:solidFill>
                  <a:srgbClr val="7030A0"/>
                </a:solidFill>
              </a:rPr>
              <a:t>Willett Hall has supplied automatic door openers on both the front and back entrances (inside and outside of doors).  </a:t>
            </a:r>
          </a:p>
          <a:p>
            <a:r>
              <a:rPr lang="en-US" dirty="0" smtClean="0">
                <a:solidFill>
                  <a:srgbClr val="7030A0"/>
                </a:solidFill>
              </a:rPr>
              <a:t>Willett Hall also has a ramp leading into the main portion of the building which houses the teaching spaces and faculty offices.</a:t>
            </a:r>
          </a:p>
          <a:p>
            <a:r>
              <a:rPr lang="en-US" dirty="0" smtClean="0">
                <a:solidFill>
                  <a:srgbClr val="7030A0"/>
                </a:solidFill>
              </a:rPr>
              <a:t>A ramp is also located at the back entrance of Willett hall.</a:t>
            </a:r>
          </a:p>
          <a:p>
            <a:r>
              <a:rPr lang="en-US" dirty="0" smtClean="0">
                <a:solidFill>
                  <a:srgbClr val="7030A0"/>
                </a:solidFill>
              </a:rPr>
              <a:t>Faculty offices and classroom spaces are wheelchair accessible.</a:t>
            </a:r>
            <a:endParaRPr lang="en-US" dirty="0">
              <a:solidFill>
                <a:srgbClr val="7030A0"/>
              </a:solidFill>
            </a:endParaRPr>
          </a:p>
        </p:txBody>
      </p:sp>
    </p:spTree>
    <p:extLst>
      <p:ext uri="{BB962C8B-B14F-4D97-AF65-F5344CB8AC3E}">
        <p14:creationId xmlns:p14="http://schemas.microsoft.com/office/powerpoint/2010/main" val="1963258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US" dirty="0" smtClean="0"/>
              <a:t>Automatic Door Openers on Willett Hall Front entrance</a:t>
            </a:r>
            <a:endParaRPr lang="en-US" dirty="0"/>
          </a:p>
        </p:txBody>
      </p:sp>
      <p:pic>
        <p:nvPicPr>
          <p:cNvPr id="4" name="Content Placeholder 3"/>
          <p:cNvPicPr>
            <a:picLocks noGrp="1" noChangeAspect="1"/>
          </p:cNvPicPr>
          <p:nvPr>
            <p:ph idx="1"/>
          </p:nvPr>
        </p:nvPicPr>
        <p:blipFill>
          <a:blip r:embed="rId2"/>
          <a:stretch>
            <a:fillRect/>
          </a:stretch>
        </p:blipFill>
        <p:spPr>
          <a:xfrm>
            <a:off x="2512784" y="1996357"/>
            <a:ext cx="3395328" cy="4527105"/>
          </a:xfrm>
          <a:prstGeom prst="rect">
            <a:avLst/>
          </a:prstGeom>
        </p:spPr>
      </p:pic>
      <p:pic>
        <p:nvPicPr>
          <p:cNvPr id="5" name="Picture 4"/>
          <p:cNvPicPr>
            <a:picLocks noChangeAspect="1"/>
          </p:cNvPicPr>
          <p:nvPr/>
        </p:nvPicPr>
        <p:blipFill>
          <a:blip r:embed="rId3"/>
          <a:stretch>
            <a:fillRect/>
          </a:stretch>
        </p:blipFill>
        <p:spPr>
          <a:xfrm>
            <a:off x="6613137" y="2009077"/>
            <a:ext cx="3385789" cy="4514385"/>
          </a:xfrm>
          <a:prstGeom prst="rect">
            <a:avLst/>
          </a:prstGeom>
        </p:spPr>
      </p:pic>
    </p:spTree>
    <p:extLst>
      <p:ext uri="{BB962C8B-B14F-4D97-AF65-F5344CB8AC3E}">
        <p14:creationId xmlns:p14="http://schemas.microsoft.com/office/powerpoint/2010/main" val="375516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US" dirty="0" smtClean="0"/>
              <a:t>Automatic Door Openers on Back Entrance of Willett Hall</a:t>
            </a:r>
            <a:endParaRPr lang="en-US" dirty="0"/>
          </a:p>
        </p:txBody>
      </p:sp>
      <p:pic>
        <p:nvPicPr>
          <p:cNvPr id="4" name="Content Placeholder 3"/>
          <p:cNvPicPr>
            <a:picLocks noGrp="1" noChangeAspect="1"/>
          </p:cNvPicPr>
          <p:nvPr>
            <p:ph idx="1"/>
          </p:nvPr>
        </p:nvPicPr>
        <p:blipFill>
          <a:blip r:embed="rId2"/>
          <a:stretch>
            <a:fillRect/>
          </a:stretch>
        </p:blipFill>
        <p:spPr>
          <a:xfrm>
            <a:off x="297231" y="1870230"/>
            <a:ext cx="5798769" cy="4351338"/>
          </a:xfrm>
          <a:prstGeom prst="rect">
            <a:avLst/>
          </a:prstGeom>
        </p:spPr>
      </p:pic>
      <p:pic>
        <p:nvPicPr>
          <p:cNvPr id="5" name="Picture 4"/>
          <p:cNvPicPr>
            <a:picLocks noChangeAspect="1"/>
          </p:cNvPicPr>
          <p:nvPr/>
        </p:nvPicPr>
        <p:blipFill>
          <a:blip r:embed="rId3"/>
          <a:stretch>
            <a:fillRect/>
          </a:stretch>
        </p:blipFill>
        <p:spPr>
          <a:xfrm>
            <a:off x="6515494" y="2230591"/>
            <a:ext cx="4838306" cy="3630616"/>
          </a:xfrm>
          <a:prstGeom prst="rect">
            <a:avLst/>
          </a:prstGeom>
        </p:spPr>
      </p:pic>
    </p:spTree>
    <p:extLst>
      <p:ext uri="{BB962C8B-B14F-4D97-AF65-F5344CB8AC3E}">
        <p14:creationId xmlns:p14="http://schemas.microsoft.com/office/powerpoint/2010/main" val="3839890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US" dirty="0" smtClean="0"/>
              <a:t>Ramps leading into front and back entrance of building</a:t>
            </a:r>
            <a:endParaRPr lang="en-US" dirty="0"/>
          </a:p>
        </p:txBody>
      </p:sp>
      <p:pic>
        <p:nvPicPr>
          <p:cNvPr id="4" name="Content Placeholder 3"/>
          <p:cNvPicPr>
            <a:picLocks noGrp="1" noChangeAspect="1"/>
          </p:cNvPicPr>
          <p:nvPr>
            <p:ph idx="1"/>
          </p:nvPr>
        </p:nvPicPr>
        <p:blipFill>
          <a:blip r:embed="rId2"/>
          <a:stretch>
            <a:fillRect/>
          </a:stretch>
        </p:blipFill>
        <p:spPr>
          <a:xfrm>
            <a:off x="7541984" y="1980561"/>
            <a:ext cx="3263503" cy="4351338"/>
          </a:xfrm>
          <a:prstGeom prst="rect">
            <a:avLst/>
          </a:prstGeom>
        </p:spPr>
      </p:pic>
      <p:pic>
        <p:nvPicPr>
          <p:cNvPr id="5" name="Picture 4"/>
          <p:cNvPicPr>
            <a:picLocks noChangeAspect="1"/>
          </p:cNvPicPr>
          <p:nvPr/>
        </p:nvPicPr>
        <p:blipFill>
          <a:blip r:embed="rId3"/>
          <a:stretch>
            <a:fillRect/>
          </a:stretch>
        </p:blipFill>
        <p:spPr>
          <a:xfrm>
            <a:off x="985024" y="1870230"/>
            <a:ext cx="6096000" cy="4572000"/>
          </a:xfrm>
          <a:prstGeom prst="rect">
            <a:avLst/>
          </a:prstGeom>
        </p:spPr>
      </p:pic>
    </p:spTree>
    <p:extLst>
      <p:ext uri="{BB962C8B-B14F-4D97-AF65-F5344CB8AC3E}">
        <p14:creationId xmlns:p14="http://schemas.microsoft.com/office/powerpoint/2010/main" val="481353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US" dirty="0" smtClean="0"/>
              <a:t>Hallways in Willett Hall </a:t>
            </a:r>
            <a:endParaRPr lang="en-US" dirty="0"/>
          </a:p>
        </p:txBody>
      </p:sp>
      <p:pic>
        <p:nvPicPr>
          <p:cNvPr id="4" name="Content Placeholder 3"/>
          <p:cNvPicPr>
            <a:picLocks noGrp="1" noChangeAspect="1"/>
          </p:cNvPicPr>
          <p:nvPr>
            <p:ph idx="1"/>
          </p:nvPr>
        </p:nvPicPr>
        <p:blipFill>
          <a:blip r:embed="rId2"/>
          <a:stretch>
            <a:fillRect/>
          </a:stretch>
        </p:blipFill>
        <p:spPr>
          <a:xfrm>
            <a:off x="585722" y="1814474"/>
            <a:ext cx="5801784" cy="4351338"/>
          </a:xfrm>
          <a:prstGeom prst="rect">
            <a:avLst/>
          </a:prstGeom>
        </p:spPr>
      </p:pic>
      <p:pic>
        <p:nvPicPr>
          <p:cNvPr id="5" name="Picture 4"/>
          <p:cNvPicPr>
            <a:picLocks noChangeAspect="1"/>
          </p:cNvPicPr>
          <p:nvPr/>
        </p:nvPicPr>
        <p:blipFill>
          <a:blip r:embed="rId3"/>
          <a:stretch>
            <a:fillRect/>
          </a:stretch>
        </p:blipFill>
        <p:spPr>
          <a:xfrm>
            <a:off x="6527181" y="1975954"/>
            <a:ext cx="5371171" cy="4028378"/>
          </a:xfrm>
          <a:prstGeom prst="rect">
            <a:avLst/>
          </a:prstGeom>
        </p:spPr>
      </p:pic>
      <p:sp>
        <p:nvSpPr>
          <p:cNvPr id="6" name="TextBox 5"/>
          <p:cNvSpPr txBox="1"/>
          <p:nvPr/>
        </p:nvSpPr>
        <p:spPr>
          <a:xfrm>
            <a:off x="1449659" y="6345044"/>
            <a:ext cx="4059043" cy="367990"/>
          </a:xfrm>
          <a:prstGeom prst="rect">
            <a:avLst/>
          </a:prstGeom>
          <a:noFill/>
        </p:spPr>
        <p:txBody>
          <a:bodyPr wrap="square" rtlCol="0">
            <a:spAutoFit/>
          </a:bodyPr>
          <a:lstStyle/>
          <a:p>
            <a:pPr algn="ctr"/>
            <a:r>
              <a:rPr lang="en-US" dirty="0" smtClean="0"/>
              <a:t>Hallway leading to faculty offices</a:t>
            </a:r>
            <a:endParaRPr lang="en-US" dirty="0"/>
          </a:p>
        </p:txBody>
      </p:sp>
      <p:sp>
        <p:nvSpPr>
          <p:cNvPr id="7" name="TextBox 6"/>
          <p:cNvSpPr txBox="1"/>
          <p:nvPr/>
        </p:nvSpPr>
        <p:spPr>
          <a:xfrm>
            <a:off x="6902605" y="6165812"/>
            <a:ext cx="4259766" cy="369332"/>
          </a:xfrm>
          <a:prstGeom prst="rect">
            <a:avLst/>
          </a:prstGeom>
          <a:noFill/>
        </p:spPr>
        <p:txBody>
          <a:bodyPr wrap="square" rtlCol="0">
            <a:spAutoFit/>
          </a:bodyPr>
          <a:lstStyle/>
          <a:p>
            <a:pPr algn="ctr"/>
            <a:r>
              <a:rPr lang="en-US" dirty="0" smtClean="0"/>
              <a:t>Hallway leading to classrooms</a:t>
            </a:r>
            <a:endParaRPr lang="en-US" dirty="0"/>
          </a:p>
        </p:txBody>
      </p:sp>
    </p:spTree>
    <p:extLst>
      <p:ext uri="{BB962C8B-B14F-4D97-AF65-F5344CB8AC3E}">
        <p14:creationId xmlns:p14="http://schemas.microsoft.com/office/powerpoint/2010/main" val="2280735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US" dirty="0" smtClean="0"/>
              <a:t>Hallway &amp; Ramp leading to TR Lab &amp; Classroom space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84277" y="2429237"/>
            <a:ext cx="4564418" cy="342331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029" y="1858684"/>
            <a:ext cx="5454185" cy="4090639"/>
          </a:xfrm>
          <a:prstGeom prst="rect">
            <a:avLst/>
          </a:prstGeom>
        </p:spPr>
      </p:pic>
      <p:sp>
        <p:nvSpPr>
          <p:cNvPr id="6" name="TextBox 5"/>
          <p:cNvSpPr txBox="1"/>
          <p:nvPr/>
        </p:nvSpPr>
        <p:spPr>
          <a:xfrm>
            <a:off x="5954751" y="6144322"/>
            <a:ext cx="4572000" cy="369332"/>
          </a:xfrm>
          <a:prstGeom prst="rect">
            <a:avLst/>
          </a:prstGeom>
          <a:noFill/>
        </p:spPr>
        <p:txBody>
          <a:bodyPr wrap="square" rtlCol="0">
            <a:spAutoFit/>
          </a:bodyPr>
          <a:lstStyle/>
          <a:p>
            <a:pPr algn="ctr"/>
            <a:r>
              <a:rPr lang="en-US" dirty="0" smtClean="0"/>
              <a:t>Entrance to Willett 117 (TR Lab &amp; Classroom)</a:t>
            </a:r>
            <a:endParaRPr lang="en-US" dirty="0"/>
          </a:p>
        </p:txBody>
      </p:sp>
    </p:spTree>
    <p:extLst>
      <p:ext uri="{BB962C8B-B14F-4D97-AF65-F5344CB8AC3E}">
        <p14:creationId xmlns:p14="http://schemas.microsoft.com/office/powerpoint/2010/main" val="3270612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pPr algn="ctr"/>
            <a:r>
              <a:rPr lang="en-US" dirty="0" smtClean="0"/>
              <a:t>Doorways leading to faculty offices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532087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7265"/>
          </a:xfrm>
        </p:spPr>
        <p:style>
          <a:lnRef idx="1">
            <a:schemeClr val="accent1"/>
          </a:lnRef>
          <a:fillRef idx="2">
            <a:schemeClr val="accent1"/>
          </a:fillRef>
          <a:effectRef idx="1">
            <a:schemeClr val="accent1"/>
          </a:effectRef>
          <a:fontRef idx="minor">
            <a:schemeClr val="dk1"/>
          </a:fontRef>
        </p:style>
        <p:txBody>
          <a:bodyPr/>
          <a:lstStyle/>
          <a:p>
            <a:pPr algn="ctr"/>
            <a:r>
              <a:rPr lang="en-US" dirty="0" smtClean="0"/>
              <a:t>6.02</a:t>
            </a:r>
            <a:endParaRPr lang="en-US" dirty="0"/>
          </a:p>
        </p:txBody>
      </p:sp>
      <p:sp>
        <p:nvSpPr>
          <p:cNvPr id="3" name="Content Placeholder 2"/>
          <p:cNvSpPr>
            <a:spLocks noGrp="1"/>
          </p:cNvSpPr>
          <p:nvPr>
            <p:ph idx="1"/>
          </p:nvPr>
        </p:nvSpPr>
        <p:spPr>
          <a:xfrm>
            <a:off x="838200" y="1401878"/>
            <a:ext cx="10515600" cy="4351338"/>
          </a:xfrm>
        </p:spPr>
        <p:txBody>
          <a:bodyPr>
            <a:normAutofit lnSpcReduction="10000"/>
          </a:bodyPr>
          <a:lstStyle/>
          <a:p>
            <a:pPr marL="0" indent="0">
              <a:buNone/>
            </a:pPr>
            <a:r>
              <a:rPr lang="en-US" dirty="0" smtClean="0"/>
              <a:t>There shall be properly located and equipped faculty offices of sufficient quality to adequately address privacy and confidentiality issues, and that are of a number and size comparable to other programs housed in the academic unit and consistent with institutional policy. </a:t>
            </a:r>
          </a:p>
          <a:p>
            <a:r>
              <a:rPr lang="en-US" sz="2400" dirty="0" smtClean="0">
                <a:solidFill>
                  <a:srgbClr val="7030A0"/>
                </a:solidFill>
              </a:rPr>
              <a:t>Each TR faculty member has a private office equipped with two desks, a desktop computer, printer, scanner, two bookshelves, a locked file cabinet and approximately 3-4 chairs.  Offices and file cabinets have locks to secure confidential material.</a:t>
            </a:r>
          </a:p>
          <a:p>
            <a:r>
              <a:rPr lang="en-US" sz="2400" dirty="0" smtClean="0">
                <a:solidFill>
                  <a:srgbClr val="7030A0"/>
                </a:solidFill>
              </a:rPr>
              <a:t>TR faculty offices are located in Willett Hall.  The offices are approximately 11 x 12 feet. </a:t>
            </a:r>
          </a:p>
          <a:p>
            <a:r>
              <a:rPr lang="en-US" sz="2400" dirty="0" smtClean="0">
                <a:solidFill>
                  <a:srgbClr val="7030A0"/>
                </a:solidFill>
              </a:rPr>
              <a:t>Photos on next slide</a:t>
            </a:r>
            <a:endParaRPr lang="en-US" sz="2400" dirty="0">
              <a:solidFill>
                <a:srgbClr val="7030A0"/>
              </a:solidFill>
            </a:endParaRPr>
          </a:p>
        </p:txBody>
      </p:sp>
    </p:spTree>
    <p:extLst>
      <p:ext uri="{BB962C8B-B14F-4D97-AF65-F5344CB8AC3E}">
        <p14:creationId xmlns:p14="http://schemas.microsoft.com/office/powerpoint/2010/main" val="397126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dirty="0" smtClean="0"/>
              <a:t>TR Faculty Offices </a:t>
            </a:r>
            <a:br>
              <a:rPr lang="en-US" dirty="0" smtClean="0"/>
            </a:br>
            <a:r>
              <a:rPr lang="en-US" dirty="0" smtClean="0"/>
              <a:t>(Whitney Kallenbach &amp; Ann Bailey)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97151"/>
            <a:ext cx="4904678" cy="367804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707" y="2297151"/>
            <a:ext cx="4904059" cy="3678044"/>
          </a:xfrm>
          <a:prstGeom prst="rect">
            <a:avLst/>
          </a:prstGeom>
        </p:spPr>
      </p:pic>
    </p:spTree>
    <p:extLst>
      <p:ext uri="{BB962C8B-B14F-4D97-AF65-F5344CB8AC3E}">
        <p14:creationId xmlns:p14="http://schemas.microsoft.com/office/powerpoint/2010/main" val="2067164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dirty="0" smtClean="0"/>
              <a:t>TR Faculty Offices </a:t>
            </a:r>
            <a:br>
              <a:rPr lang="en-US" dirty="0" smtClean="0"/>
            </a:br>
            <a:r>
              <a:rPr lang="en-US" dirty="0" smtClean="0"/>
              <a:t>(Susan  Lynch &amp; Kirstin Whitely)</a:t>
            </a:r>
            <a:endParaRPr lang="en-US" dirty="0"/>
          </a:p>
        </p:txBody>
      </p:sp>
      <p:pic>
        <p:nvPicPr>
          <p:cNvPr id="4" name="Content Placeholder 3"/>
          <p:cNvPicPr>
            <a:picLocks noGrp="1" noChangeAspect="1"/>
          </p:cNvPicPr>
          <p:nvPr>
            <p:ph idx="1"/>
          </p:nvPr>
        </p:nvPicPr>
        <p:blipFill>
          <a:blip r:embed="rId2"/>
          <a:stretch>
            <a:fillRect/>
          </a:stretch>
        </p:blipFill>
        <p:spPr>
          <a:xfrm>
            <a:off x="6311590" y="1989311"/>
            <a:ext cx="3791371" cy="43513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80476" y="2446299"/>
            <a:ext cx="4583151" cy="3437363"/>
          </a:xfrm>
          <a:prstGeom prst="rect">
            <a:avLst/>
          </a:prstGeom>
        </p:spPr>
      </p:pic>
    </p:spTree>
    <p:extLst>
      <p:ext uri="{BB962C8B-B14F-4D97-AF65-F5344CB8AC3E}">
        <p14:creationId xmlns:p14="http://schemas.microsoft.com/office/powerpoint/2010/main" val="1066658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en-US" dirty="0" smtClean="0"/>
              <a:t>6.03</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There shall be adequate conference rooms for faculty use, study areas for students, and meeting space for student organizations.</a:t>
            </a:r>
          </a:p>
          <a:p>
            <a:r>
              <a:rPr lang="en-US" sz="2400" dirty="0" smtClean="0">
                <a:solidFill>
                  <a:srgbClr val="7030A0"/>
                </a:solidFill>
              </a:rPr>
              <a:t>Classroom 104 C in Willett Hall is a multi-purpose room and is used as the department conference room.  The tables and chairs can easily be configured into large and small conference style settings.  Faculty also use this space to meet with students. </a:t>
            </a:r>
          </a:p>
          <a:p>
            <a:r>
              <a:rPr lang="en-US" sz="2400" dirty="0" smtClean="0">
                <a:solidFill>
                  <a:srgbClr val="7030A0"/>
                </a:solidFill>
              </a:rPr>
              <a:t>Laboratory and classroom 117 in Willett Hall is the designated therapeutic recreation lab space. TR faculty and the TR student organization meet in this space. TR Faculty also use this space to meet with students</a:t>
            </a:r>
            <a:r>
              <a:rPr lang="en-US" sz="2400" dirty="0" smtClean="0">
                <a:solidFill>
                  <a:srgbClr val="7030A0"/>
                </a:solidFill>
              </a:rPr>
              <a:t>.</a:t>
            </a:r>
          </a:p>
          <a:p>
            <a:r>
              <a:rPr lang="en-US" sz="2400" dirty="0">
                <a:solidFill>
                  <a:srgbClr val="7030A0"/>
                </a:solidFill>
              </a:rPr>
              <a:t>Ample study spaces and meetings spaces for student </a:t>
            </a:r>
            <a:r>
              <a:rPr lang="en-US" sz="2400" dirty="0" smtClean="0">
                <a:solidFill>
                  <a:srgbClr val="7030A0"/>
                </a:solidFill>
              </a:rPr>
              <a:t>organizations </a:t>
            </a:r>
            <a:r>
              <a:rPr lang="en-US" sz="2400" dirty="0">
                <a:solidFill>
                  <a:srgbClr val="7030A0"/>
                </a:solidFill>
              </a:rPr>
              <a:t>are located throughout the newly built Upchurch Student Union on campus.  </a:t>
            </a:r>
            <a:endParaRPr lang="en-US" sz="2400" dirty="0" smtClean="0">
              <a:solidFill>
                <a:srgbClr val="7030A0"/>
              </a:solidFill>
            </a:endParaRPr>
          </a:p>
          <a:p>
            <a:r>
              <a:rPr lang="en-US" sz="2400" dirty="0" smtClean="0">
                <a:solidFill>
                  <a:srgbClr val="7030A0"/>
                </a:solidFill>
              </a:rPr>
              <a:t>Photos on next slide</a:t>
            </a:r>
          </a:p>
        </p:txBody>
      </p:sp>
    </p:spTree>
    <p:extLst>
      <p:ext uri="{BB962C8B-B14F-4D97-AF65-F5344CB8AC3E}">
        <p14:creationId xmlns:p14="http://schemas.microsoft.com/office/powerpoint/2010/main" val="140655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3200" dirty="0" smtClean="0"/>
              <a:t>Room 104 C in Willett Hall </a:t>
            </a:r>
            <a:br>
              <a:rPr lang="en-US" sz="3200" dirty="0" smtClean="0"/>
            </a:br>
            <a:r>
              <a:rPr lang="en-US" sz="3200" dirty="0" smtClean="0"/>
              <a:t>Multi-purpose meeting space and conference room</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093492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2400" b="1" dirty="0" smtClean="0"/>
              <a:t>Room 117 in Willett Hall</a:t>
            </a:r>
            <a:br>
              <a:rPr lang="en-US" sz="2400" b="1" dirty="0" smtClean="0"/>
            </a:br>
            <a:r>
              <a:rPr lang="en-US" sz="2400" b="1" dirty="0" smtClean="0"/>
              <a:t>Designated TR Laboratory and Classroom Space – also used for faculty and students to meet</a:t>
            </a:r>
            <a:endParaRPr lang="en-US" sz="2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216" y="1937136"/>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766" y="1997113"/>
            <a:ext cx="5721815" cy="4291361"/>
          </a:xfrm>
          <a:prstGeom prst="rect">
            <a:avLst/>
          </a:prstGeom>
        </p:spPr>
      </p:pic>
    </p:spTree>
    <p:extLst>
      <p:ext uri="{BB962C8B-B14F-4D97-AF65-F5344CB8AC3E}">
        <p14:creationId xmlns:p14="http://schemas.microsoft.com/office/powerpoint/2010/main" val="258817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39" y="275915"/>
            <a:ext cx="10515600" cy="1325563"/>
          </a:xfrm>
        </p:spPr>
        <p:style>
          <a:lnRef idx="1">
            <a:schemeClr val="accent4"/>
          </a:lnRef>
          <a:fillRef idx="2">
            <a:schemeClr val="accent4"/>
          </a:fillRef>
          <a:effectRef idx="1">
            <a:schemeClr val="accent4"/>
          </a:effectRef>
          <a:fontRef idx="minor">
            <a:schemeClr val="dk1"/>
          </a:fontRef>
        </p:style>
        <p:txBody>
          <a:bodyPr/>
          <a:lstStyle/>
          <a:p>
            <a:pPr algn="ctr"/>
            <a:r>
              <a:rPr lang="en-US" dirty="0" smtClean="0"/>
              <a:t>Student Union (study and meeting spaces)</a:t>
            </a:r>
            <a:endParaRPr lang="en-US" dirty="0"/>
          </a:p>
        </p:txBody>
      </p:sp>
      <p:pic>
        <p:nvPicPr>
          <p:cNvPr id="4" name="Content Placeholder 3"/>
          <p:cNvPicPr>
            <a:picLocks noGrp="1" noChangeAspect="1"/>
          </p:cNvPicPr>
          <p:nvPr>
            <p:ph idx="1"/>
          </p:nvPr>
        </p:nvPicPr>
        <p:blipFill>
          <a:blip r:embed="rId2"/>
          <a:stretch>
            <a:fillRect/>
          </a:stretch>
        </p:blipFill>
        <p:spPr>
          <a:xfrm>
            <a:off x="737839" y="1868668"/>
            <a:ext cx="4346825" cy="3261643"/>
          </a:xfrm>
          <a:prstGeom prst="rect">
            <a:avLst/>
          </a:prstGeom>
        </p:spPr>
      </p:pic>
      <p:pic>
        <p:nvPicPr>
          <p:cNvPr id="5" name="Picture 4"/>
          <p:cNvPicPr>
            <a:picLocks noChangeAspect="1"/>
          </p:cNvPicPr>
          <p:nvPr/>
        </p:nvPicPr>
        <p:blipFill>
          <a:blip r:embed="rId3"/>
          <a:stretch>
            <a:fillRect/>
          </a:stretch>
        </p:blipFill>
        <p:spPr>
          <a:xfrm>
            <a:off x="7380507" y="1601478"/>
            <a:ext cx="4322439" cy="3243353"/>
          </a:xfrm>
          <a:prstGeom prst="rect">
            <a:avLst/>
          </a:prstGeom>
        </p:spPr>
      </p:pic>
      <p:pic>
        <p:nvPicPr>
          <p:cNvPr id="6" name="Picture 5"/>
          <p:cNvPicPr>
            <a:picLocks noChangeAspect="1"/>
          </p:cNvPicPr>
          <p:nvPr/>
        </p:nvPicPr>
        <p:blipFill>
          <a:blip r:embed="rId4"/>
          <a:stretch>
            <a:fillRect/>
          </a:stretch>
        </p:blipFill>
        <p:spPr>
          <a:xfrm>
            <a:off x="3925867" y="3754867"/>
            <a:ext cx="4139543" cy="3103133"/>
          </a:xfrm>
          <a:prstGeom prst="rect">
            <a:avLst/>
          </a:prstGeom>
        </p:spPr>
      </p:pic>
    </p:spTree>
    <p:extLst>
      <p:ext uri="{BB962C8B-B14F-4D97-AF65-F5344CB8AC3E}">
        <p14:creationId xmlns:p14="http://schemas.microsoft.com/office/powerpoint/2010/main" val="188431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en-US" dirty="0" smtClean="0"/>
              <a:t>6.04</a:t>
            </a:r>
            <a:endParaRPr lang="en-US" dirty="0"/>
          </a:p>
        </p:txBody>
      </p:sp>
      <p:sp>
        <p:nvSpPr>
          <p:cNvPr id="3" name="Content Placeholder 2"/>
          <p:cNvSpPr>
            <a:spLocks noGrp="1"/>
          </p:cNvSpPr>
          <p:nvPr>
            <p:ph idx="1"/>
          </p:nvPr>
        </p:nvSpPr>
        <p:spPr/>
        <p:txBody>
          <a:bodyPr/>
          <a:lstStyle/>
          <a:p>
            <a:pPr marL="0" indent="0">
              <a:buNone/>
            </a:pPr>
            <a:r>
              <a:rPr lang="en-US" dirty="0" smtClean="0"/>
              <a:t>There shall be classrooms, laboratory and teaching areas, and appropriate content specific instructional areas for the academic unit.</a:t>
            </a:r>
          </a:p>
          <a:p>
            <a:r>
              <a:rPr lang="en-US" dirty="0" smtClean="0">
                <a:solidFill>
                  <a:srgbClr val="7030A0"/>
                </a:solidFill>
              </a:rPr>
              <a:t>Room 117 in Willett Hall is the designated therapeutic recreation classroom and laboratory space.  Most of the TR classes are held in this room.</a:t>
            </a:r>
          </a:p>
          <a:p>
            <a:r>
              <a:rPr lang="en-US" dirty="0" smtClean="0">
                <a:solidFill>
                  <a:srgbClr val="7030A0"/>
                </a:solidFill>
              </a:rPr>
              <a:t>Additional spaces used for classroom and skill instruction include Willett 101 (gymnasium) and Willett 118 (dance studio).</a:t>
            </a:r>
          </a:p>
          <a:p>
            <a:r>
              <a:rPr lang="en-US" dirty="0" smtClean="0">
                <a:solidFill>
                  <a:srgbClr val="7030A0"/>
                </a:solidFill>
              </a:rPr>
              <a:t>Willett Hall houses three more classrooms that can be utilized by the TR faculty.  Willett 111 is pictured to show an example. </a:t>
            </a:r>
          </a:p>
        </p:txBody>
      </p:sp>
    </p:spTree>
    <p:extLst>
      <p:ext uri="{BB962C8B-B14F-4D97-AF65-F5344CB8AC3E}">
        <p14:creationId xmlns:p14="http://schemas.microsoft.com/office/powerpoint/2010/main" val="18384725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612</Words>
  <Application>Microsoft Office PowerPoint</Application>
  <PresentationFormat>Widescreen</PresentationFormat>
  <Paragraphs>42</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Evidence of  6.0 Instructional Resources Council on Accreditation of Parks, Recreation, Tourism and Related Professions (COAPRT) </vt:lpstr>
      <vt:lpstr>6.02</vt:lpstr>
      <vt:lpstr>TR Faculty Offices  (Whitney Kallenbach &amp; Ann Bailey)</vt:lpstr>
      <vt:lpstr>TR Faculty Offices  (Susan  Lynch &amp; Kirstin Whitely)</vt:lpstr>
      <vt:lpstr>6.03</vt:lpstr>
      <vt:lpstr>Room 104 C in Willett Hall  Multi-purpose meeting space and conference room</vt:lpstr>
      <vt:lpstr>Room 117 in Willett Hall Designated TR Laboratory and Classroom Space – also used for faculty and students to meet</vt:lpstr>
      <vt:lpstr>Student Union (study and meeting spaces)</vt:lpstr>
      <vt:lpstr>6.04</vt:lpstr>
      <vt:lpstr>Willett Room 117 (TR Classroom &amp; Lab Space)</vt:lpstr>
      <vt:lpstr>Willett Rooms 101 &amp;  Willett 118</vt:lpstr>
      <vt:lpstr>Willett Room 111 (general classroom)</vt:lpstr>
      <vt:lpstr>6.06</vt:lpstr>
      <vt:lpstr>Automatic Door Openers on Willett Hall Front entrance</vt:lpstr>
      <vt:lpstr>Automatic Door Openers on Back Entrance of Willett Hall</vt:lpstr>
      <vt:lpstr>Ramps leading into front and back entrance of building</vt:lpstr>
      <vt:lpstr>Hallways in Willett Hall </vt:lpstr>
      <vt:lpstr>Hallway &amp; Ramp leading to TR Lab &amp; Classroom space</vt:lpstr>
      <vt:lpstr>Doorways leading to faculty offices</vt:lpstr>
    </vt:vector>
  </TitlesOfParts>
  <Company>Longwood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Evidence of  6.0 Instructional Resources</dc:title>
  <dc:creator>Bailey Yoelin, Ann</dc:creator>
  <cp:lastModifiedBy>Bailey Yoelin, Ann</cp:lastModifiedBy>
  <cp:revision>8</cp:revision>
  <dcterms:created xsi:type="dcterms:W3CDTF">2021-02-05T16:46:42Z</dcterms:created>
  <dcterms:modified xsi:type="dcterms:W3CDTF">2021-02-08T18:50:10Z</dcterms:modified>
</cp:coreProperties>
</file>